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547" r:id="rId3"/>
    <p:sldId id="629" r:id="rId4"/>
    <p:sldId id="256" r:id="rId5"/>
    <p:sldId id="257" r:id="rId6"/>
    <p:sldId id="260" r:id="rId7"/>
    <p:sldId id="263" r:id="rId8"/>
    <p:sldId id="264" r:id="rId9"/>
    <p:sldId id="58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73317-A8D7-690F-DEAF-36770F3FA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4AD48D-0B76-E32D-F7A6-C69F31FA1E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BDE418-E05A-0DF0-80FB-D86D1CE00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0A12-7A2F-489B-B93C-8F998CC625E9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26579-450C-17A5-1201-1B8D93BF1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25C206-5B23-32B9-C19E-0536B9438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21E22-E98F-4C08-94C8-36DA8E63D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263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697E3-A5E1-B719-B5D8-F9B3AFB13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DCC11B-D70B-77D1-3D3F-427DCA2A1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C163F3-1371-680D-8138-1B1C37B10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0A12-7A2F-489B-B93C-8F998CC625E9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52B085-096D-23E3-C526-B3591D1DE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BC316D-6083-B451-0C94-B8F2552A8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21E22-E98F-4C08-94C8-36DA8E63D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865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0CB2F3-B08C-5902-9AC6-5F69E72AC9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C37FAE-3AA6-8A0A-A813-5F437115F9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227B1B-0C35-50D2-1E34-EE843FDBE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0A12-7A2F-489B-B93C-8F998CC625E9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E66305-9108-32B7-3684-43FB293B2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AAD232-CB5F-8FE5-5C60-8760A22A1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21E22-E98F-4C08-94C8-36DA8E63D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1887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19219"/>
            <a:ext cx="10363200" cy="49244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2" descr="TJAGLCS Crest">
            <a:extLst>
              <a:ext uri="{FF2B5EF4-FFF2-40B4-BE49-F238E27FC236}">
                <a16:creationId xmlns:a16="http://schemas.microsoft.com/office/drawing/2014/main" id="{23CE0313-DDAE-D28B-7253-03369CAC326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207401" cy="905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4028771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11521017" y="6583363"/>
            <a:ext cx="609600" cy="228600"/>
          </a:xfrm>
          <a:prstGeom prst="rect">
            <a:avLst/>
          </a:prstGeom>
          <a:noFill/>
        </p:spPr>
        <p:txBody>
          <a:bodyPr wrap="none"/>
          <a:lstStyle/>
          <a:p>
            <a:pPr algn="r" eaLnBrk="0" hangingPunct="0">
              <a:defRPr/>
            </a:pPr>
            <a:fld id="{47079EB4-A7E7-4DE0-A993-05FD37F7AF35}" type="slidenum">
              <a:rPr lang="en-US" sz="900">
                <a:latin typeface="Arial" pitchFamily="34" charset="0"/>
                <a:cs typeface="Arial" pitchFamily="34" charset="0"/>
              </a:rPr>
              <a:pPr algn="r" eaLnBrk="0" hangingPunct="0">
                <a:defRPr/>
              </a:pPr>
              <a:t>‹#›</a:t>
            </a:fld>
            <a:endParaRPr lang="en-US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buClrTx/>
              <a:buFont typeface="Arial" pitchFamily="34" charset="0"/>
              <a:buChar char="−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buClrTx/>
              <a:buFont typeface="Arial" pitchFamily="34" charset="0"/>
              <a:buChar char="−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buClrTx/>
              <a:buFont typeface="Arial" pitchFamily="34" charset="0"/>
              <a:buChar char="−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buClrTx/>
              <a:buFont typeface="Arial" pitchFamily="34" charset="0"/>
              <a:buChar char="−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48085548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96127"/>
            <a:ext cx="10972800" cy="49244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3"/>
            <a:ext cx="10972800" cy="49831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buClr>
                <a:srgbClr val="FFFF00"/>
              </a:buClr>
              <a:defRPr/>
            </a:lvl1pPr>
            <a:lvl2pPr>
              <a:buClr>
                <a:srgbClr val="FFFF00"/>
              </a:buClr>
              <a:defRPr/>
            </a:lvl2pPr>
            <a:lvl3pPr>
              <a:buClr>
                <a:srgbClr val="FFFF00"/>
              </a:buClr>
              <a:defRPr/>
            </a:lvl3pPr>
            <a:lvl4pPr>
              <a:buClr>
                <a:srgbClr val="FFFF00"/>
              </a:buClr>
              <a:defRPr/>
            </a:lvl4pPr>
            <a:lvl5pPr>
              <a:buClr>
                <a:srgbClr val="FFFF00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1" y="6591300"/>
            <a:ext cx="12192000" cy="266700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29000">
                <a:schemeClr val="tx2">
                  <a:lumMod val="75000"/>
                </a:schemeClr>
              </a:gs>
              <a:gs pos="66000">
                <a:schemeClr val="accent6"/>
              </a:gs>
              <a:gs pos="100000">
                <a:srgbClr val="FFC000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828800" y="821412"/>
            <a:ext cx="8534400" cy="0"/>
          </a:xfrm>
          <a:prstGeom prst="line">
            <a:avLst/>
          </a:prstGeom>
          <a:ln w="31750" cmpd="sng">
            <a:solidFill>
              <a:srgbClr val="FFFF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>
          <a:xfrm>
            <a:off x="9347200" y="6553200"/>
            <a:ext cx="2844800" cy="304800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6E1A77EF-BF8E-4C45-9CDC-24DDCA95018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15"/>
          <p:cNvSpPr>
            <a:spLocks noGrp="1"/>
          </p:cNvSpPr>
          <p:nvPr>
            <p:ph type="ftr" sz="quarter" idx="3"/>
          </p:nvPr>
        </p:nvSpPr>
        <p:spPr>
          <a:xfrm>
            <a:off x="4165600" y="6553200"/>
            <a:ext cx="3860800" cy="304800"/>
          </a:xfrm>
          <a:prstGeom prst="rect">
            <a:avLst/>
          </a:prstGeom>
        </p:spPr>
        <p:txBody>
          <a:bodyPr/>
          <a:lstStyle>
            <a:lvl1pPr>
              <a:defRPr sz="1200" b="1">
                <a:solidFill>
                  <a:schemeClr val="tx1"/>
                </a:solidFill>
              </a:defRPr>
            </a:lvl1pPr>
          </a:lstStyle>
          <a:p>
            <a:pPr algn="ctr"/>
            <a:r>
              <a:rPr lang="en-US" sz="1200" b="1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Criminal Law Department</a:t>
            </a:r>
          </a:p>
        </p:txBody>
      </p:sp>
    </p:spTree>
    <p:extLst>
      <p:ext uri="{BB962C8B-B14F-4D97-AF65-F5344CB8AC3E}">
        <p14:creationId xmlns:p14="http://schemas.microsoft.com/office/powerpoint/2010/main" val="18635072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347200" y="6553200"/>
            <a:ext cx="2844800" cy="3048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E1A77EF-BF8E-4C45-9CDC-24DDCA9501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15"/>
          <p:cNvSpPr>
            <a:spLocks noGrp="1"/>
          </p:cNvSpPr>
          <p:nvPr>
            <p:ph type="ftr" sz="quarter" idx="3"/>
          </p:nvPr>
        </p:nvSpPr>
        <p:spPr>
          <a:xfrm>
            <a:off x="4165600" y="6553200"/>
            <a:ext cx="3860800" cy="304800"/>
          </a:xfrm>
          <a:prstGeom prst="rect">
            <a:avLst/>
          </a:prstGeom>
        </p:spPr>
        <p:txBody>
          <a:bodyPr/>
          <a:lstStyle>
            <a:lvl1pPr>
              <a:defRPr sz="1200" b="1">
                <a:solidFill>
                  <a:schemeClr val="tx1"/>
                </a:solidFill>
              </a:defRPr>
            </a:lvl1pPr>
          </a:lstStyle>
          <a:p>
            <a:pPr algn="ctr"/>
            <a:r>
              <a:rPr lang="en-US" sz="1200" b="1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Criminal Law Department</a:t>
            </a:r>
          </a:p>
        </p:txBody>
      </p:sp>
    </p:spTree>
    <p:extLst>
      <p:ext uri="{BB962C8B-B14F-4D97-AF65-F5344CB8AC3E}">
        <p14:creationId xmlns:p14="http://schemas.microsoft.com/office/powerpoint/2010/main" val="10767247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bg>
      <p:bgPr>
        <a:gradFill flip="none" rotWithShape="1">
          <a:gsLst>
            <a:gs pos="100000">
              <a:schemeClr val="bg1"/>
            </a:gs>
            <a:gs pos="100000">
              <a:schemeClr val="bg2">
                <a:lumMod val="5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8987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A11EB-1664-5EDC-94E9-787889420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909CA-7410-18DF-4F97-135875AA7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064B2E-4D48-57B2-1623-F45DF2180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0A12-7A2F-489B-B93C-8F998CC625E9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CB53B0-A063-95FB-2E71-D1A27EAAD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95DF8F-A801-760E-920B-A3AB2DEEA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21E22-E98F-4C08-94C8-36DA8E63D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908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03D2F-C772-5360-1535-A3F60B4A3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8B3755-64B9-D575-7F01-A323658B74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948D5F-C677-0CB5-FB9A-DFFB25A51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0A12-7A2F-489B-B93C-8F998CC625E9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F233AB-6DC2-6BD2-581E-F67A27E1D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D5BA89-2C86-1271-5519-7E7E9498F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21E22-E98F-4C08-94C8-36DA8E63D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260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57D80-5477-3526-1691-857A939C7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02D4B-E63F-307B-ECC3-FEB27B7AC1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291D77-05B7-FDE3-3AE7-4EEF1386FD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8A9E3C-8D8C-9064-DAA4-AB72D473B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0A12-7A2F-489B-B93C-8F998CC625E9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017043-1815-B01A-6CE6-1FB71797E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5AB35F-7936-0AA4-5D8B-E1960F3DD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21E22-E98F-4C08-94C8-36DA8E63D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310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68A91-F7E8-61C4-1F73-AB8F31259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7D530F-D243-8E79-CF4B-D1B1024A15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1E4D2F-143C-0FD5-32AE-C66E2C7159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D46901-21E3-E8EA-8209-45A16C3C7D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683628-3A12-652E-0B78-E922852B42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10965A-1FFF-FF69-97D8-D221BA3DE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0A12-7A2F-489B-B93C-8F998CC625E9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905D11-779C-E92C-E913-E6EA9752E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8726ED-1253-4108-7021-B8B2A58C9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21E22-E98F-4C08-94C8-36DA8E63D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472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6A47F-9B4E-F0FB-8D25-F32485008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DCB7A3-70F4-33E3-679D-BACB474BC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0A12-7A2F-489B-B93C-8F998CC625E9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F53461-E67D-C934-E317-5607AFEE5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DDB9CE-50C0-8A88-DDD6-D5656579E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21E22-E98F-4C08-94C8-36DA8E63D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677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63261D-30C2-6CD4-04C4-12B5FADA8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0A12-7A2F-489B-B93C-8F998CC625E9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27C449-74E0-2D16-4DA3-8EF1D023A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739386-09C3-351E-46D1-7ED6CCC5A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21E22-E98F-4C08-94C8-36DA8E63D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480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42CAC-ADD8-E945-DA34-247FE97A5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12E3A0-9DDC-246E-3A31-30165DABD6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AA012B-325E-1099-1F1C-C587C6C1B0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68EB0B-979E-D71C-ADE0-36EA25215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0A12-7A2F-489B-B93C-8F998CC625E9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CC7C8C-6641-0514-5A6E-1CF91C96C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28400B-8997-C4D6-D045-1399C32D4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21E22-E98F-4C08-94C8-36DA8E63D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23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98224-8838-06F0-A59A-6E0C893BF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16505A-A45A-6C8C-1575-3FFE603F20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395C69-8AA8-4C97-CE1A-B9D4C9B543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AF5AA9-7CCC-B6A2-F4EE-E769A4A5E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0A12-7A2F-489B-B93C-8F998CC625E9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9202CB-EFFD-E794-D666-1F63C466E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221B38-7FE4-781A-A17E-12E1C2F00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21E22-E98F-4C08-94C8-36DA8E63D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430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0D6434-B623-E298-B38C-B68AE9BBE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C4C8EE-58A0-2A09-4217-ACA68FE652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11289-2D43-6D50-3CC9-BB17FFE30E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70A12-7A2F-489B-B93C-8F998CC625E9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2B3C2-5CDB-12CC-EA9B-1D74D60787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1072FF-2859-39E7-DC62-23C1F77B19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21E22-E98F-4C08-94C8-36DA8E63D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428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gray">
          <a:xfrm>
            <a:off x="1206500" y="228600"/>
            <a:ext cx="97790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/>
          </a:p>
        </p:txBody>
      </p:sp>
      <p:sp>
        <p:nvSpPr>
          <p:cNvPr id="1308677" name="Text Box 5"/>
          <p:cNvSpPr txBox="1">
            <a:spLocks noChangeArrowheads="1"/>
          </p:cNvSpPr>
          <p:nvPr/>
        </p:nvSpPr>
        <p:spPr bwMode="gray">
          <a:xfrm>
            <a:off x="775709" y="6581775"/>
            <a:ext cx="2603597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100" b="1" i="1" dirty="0">
                <a:latin typeface="Arial" pitchFamily="34" charset="0"/>
                <a:cs typeface="Arial" pitchFamily="34" charset="0"/>
              </a:rPr>
              <a:t>SOLDIER</a:t>
            </a:r>
            <a:r>
              <a:rPr lang="en-US" sz="1100" b="1" i="1" baseline="0" dirty="0">
                <a:latin typeface="Arial" pitchFamily="34" charset="0"/>
                <a:cs typeface="Arial" pitchFamily="34" charset="0"/>
              </a:rPr>
              <a:t> FIRST</a:t>
            </a:r>
            <a:r>
              <a:rPr lang="en-US" sz="1100" b="1" i="1" dirty="0">
                <a:latin typeface="Arial" pitchFamily="34" charset="0"/>
                <a:cs typeface="Arial" pitchFamily="34" charset="0"/>
              </a:rPr>
              <a:t>, LAWYER</a:t>
            </a:r>
            <a:r>
              <a:rPr lang="en-US" sz="1100" b="1" i="1" baseline="0" dirty="0">
                <a:latin typeface="Arial" pitchFamily="34" charset="0"/>
                <a:cs typeface="Arial" pitchFamily="34" charset="0"/>
              </a:rPr>
              <a:t> ALWAYS</a:t>
            </a:r>
            <a:endParaRPr lang="en-US" sz="1100" i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30" name="Straight Connector 11"/>
          <p:cNvCxnSpPr>
            <a:cxnSpLocks noChangeShapeType="1"/>
          </p:cNvCxnSpPr>
          <p:nvPr userDrawn="1"/>
        </p:nvCxnSpPr>
        <p:spPr bwMode="auto">
          <a:xfrm>
            <a:off x="1219200" y="838200"/>
            <a:ext cx="9753600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31" name="Straight Connector 15"/>
          <p:cNvCxnSpPr>
            <a:cxnSpLocks noChangeShapeType="1"/>
          </p:cNvCxnSpPr>
          <p:nvPr userDrawn="1"/>
        </p:nvCxnSpPr>
        <p:spPr bwMode="auto">
          <a:xfrm>
            <a:off x="1219200" y="914400"/>
            <a:ext cx="9753600" cy="0"/>
          </a:xfrm>
          <a:prstGeom prst="line">
            <a:avLst/>
          </a:prstGeom>
          <a:noFill/>
          <a:ln w="25400" algn="ctr">
            <a:solidFill>
              <a:srgbClr val="FFC000"/>
            </a:solidFill>
            <a:round/>
            <a:headEnd/>
            <a:tailEnd/>
          </a:ln>
        </p:spPr>
      </p:cxnSp>
      <p:sp>
        <p:nvSpPr>
          <p:cNvPr id="17" name="TextBox 16"/>
          <p:cNvSpPr txBox="1"/>
          <p:nvPr userDrawn="1"/>
        </p:nvSpPr>
        <p:spPr>
          <a:xfrm>
            <a:off x="5435402" y="1"/>
            <a:ext cx="1321196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1200" b="1" dirty="0">
                <a:solidFill>
                  <a:srgbClr val="009900"/>
                </a:solidFill>
                <a:latin typeface="+mn-lt"/>
                <a:cs typeface="+mn-cs"/>
              </a:rPr>
              <a:t>UNCLASSIFIED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5435402" y="6581776"/>
            <a:ext cx="1321196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1200" b="1" dirty="0">
                <a:solidFill>
                  <a:srgbClr val="009900"/>
                </a:solidFill>
                <a:latin typeface="+mn-lt"/>
                <a:cs typeface="+mn-cs"/>
              </a:rPr>
              <a:t>UNCLASSIFIED</a:t>
            </a:r>
          </a:p>
        </p:txBody>
      </p:sp>
      <p:cxnSp>
        <p:nvCxnSpPr>
          <p:cNvPr id="1034" name="Straight Connector 18"/>
          <p:cNvCxnSpPr>
            <a:cxnSpLocks noChangeShapeType="1"/>
          </p:cNvCxnSpPr>
          <p:nvPr userDrawn="1"/>
        </p:nvCxnSpPr>
        <p:spPr bwMode="auto">
          <a:xfrm>
            <a:off x="1219200" y="6553200"/>
            <a:ext cx="10160000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35" name="Straight Connector 19"/>
          <p:cNvCxnSpPr>
            <a:cxnSpLocks noChangeShapeType="1"/>
          </p:cNvCxnSpPr>
          <p:nvPr userDrawn="1"/>
        </p:nvCxnSpPr>
        <p:spPr bwMode="auto">
          <a:xfrm>
            <a:off x="1219200" y="6477000"/>
            <a:ext cx="10160000" cy="0"/>
          </a:xfrm>
          <a:prstGeom prst="line">
            <a:avLst/>
          </a:prstGeom>
          <a:noFill/>
          <a:ln w="25400" algn="ctr">
            <a:solidFill>
              <a:srgbClr val="FFC000"/>
            </a:solidFill>
            <a:round/>
            <a:headEnd/>
            <a:tailEnd/>
          </a:ln>
        </p:spPr>
      </p:cxn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DA48FBC4-42AA-8EF6-35C0-73ECB13E7FD4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6079" y="58143"/>
            <a:ext cx="1016000" cy="762000"/>
          </a:xfrm>
          <a:prstGeom prst="rect">
            <a:avLst/>
          </a:prstGeom>
        </p:spPr>
      </p:pic>
      <p:pic>
        <p:nvPicPr>
          <p:cNvPr id="3" name="Picture 2" descr="TJAGLCS Crest">
            <a:extLst>
              <a:ext uri="{FF2B5EF4-FFF2-40B4-BE49-F238E27FC236}">
                <a16:creationId xmlns:a16="http://schemas.microsoft.com/office/drawing/2014/main" id="{44A9DF8F-D26D-3C64-6557-03ABC0EF83A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36" y="43065"/>
            <a:ext cx="1142731" cy="857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1348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0000"/>
        <a:buFont typeface="Wingdings" pitchFamily="2" charset="2"/>
        <a:buChar char="ü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63300"/>
        </a:buClr>
        <a:buSzPct val="90000"/>
        <a:buFont typeface="Wingdings" pitchFamily="2" charset="2"/>
        <a:buChar char="è"/>
        <a:defRPr sz="2800" b="1">
          <a:solidFill>
            <a:srgbClr val="6633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itchFamily="2" charset="2"/>
        <a:buChar char="u"/>
        <a:defRPr sz="2400" b="1">
          <a:solidFill>
            <a:srgbClr val="0066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itchFamily="2" charset="2"/>
        <a:buChar char="u"/>
        <a:defRPr sz="2000" b="1">
          <a:solidFill>
            <a:srgbClr val="0066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£"/>
        <a:defRPr sz="2000" b="1">
          <a:solidFill>
            <a:srgbClr val="0066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£"/>
        <a:defRPr sz="2000" b="1">
          <a:solidFill>
            <a:srgbClr val="0066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£"/>
        <a:defRPr sz="2000" b="1">
          <a:solidFill>
            <a:srgbClr val="0066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£"/>
        <a:defRPr sz="2000" b="1">
          <a:solidFill>
            <a:srgbClr val="0066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£"/>
        <a:defRPr sz="2000" b="1">
          <a:solidFill>
            <a:srgbClr val="0066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TJAGLCS-training@army.mil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1450969"/>
            <a:ext cx="9144000" cy="430887"/>
          </a:xfrm>
        </p:spPr>
        <p:txBody>
          <a:bodyPr/>
          <a:lstStyle/>
          <a:p>
            <a:r>
              <a:rPr lang="en-US" sz="2800" dirty="0"/>
              <a:t>TJAGLCS Training Package</a:t>
            </a:r>
            <a:endParaRPr lang="en-US" sz="2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49261" y="4517023"/>
            <a:ext cx="7083879" cy="1752600"/>
          </a:xfrm>
        </p:spPr>
        <p:txBody>
          <a:bodyPr/>
          <a:lstStyle/>
          <a:p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Stafford Act and Fiscal Implications </a:t>
            </a:r>
          </a:p>
          <a:p>
            <a:pPr>
              <a:tabLst>
                <a:tab pos="4572000" algn="l"/>
              </a:tabLst>
            </a:pPr>
            <a:r>
              <a:rPr lang="en-US" sz="2200" dirty="0"/>
              <a:t>December 2024</a:t>
            </a:r>
          </a:p>
        </p:txBody>
      </p:sp>
      <p:sp>
        <p:nvSpPr>
          <p:cNvPr id="5" name="AutoShape 2" descr="United States Army Judge Advocate General's Corps - Wikipedia">
            <a:extLst>
              <a:ext uri="{FF2B5EF4-FFF2-40B4-BE49-F238E27FC236}">
                <a16:creationId xmlns:a16="http://schemas.microsoft.com/office/drawing/2014/main" id="{5DFA56DA-FA36-3EF7-1620-4DF81811940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114800" y="1464677"/>
            <a:ext cx="3352800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3C1597C2-5A93-6AB0-7A3F-68F914800A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6692" y="0"/>
            <a:ext cx="1145308" cy="1145308"/>
          </a:xfrm>
          <a:prstGeom prst="rect">
            <a:avLst/>
          </a:prstGeom>
        </p:spPr>
      </p:pic>
      <p:pic>
        <p:nvPicPr>
          <p:cNvPr id="4" name="Picture 2" descr="TJAGLCS Crest">
            <a:extLst>
              <a:ext uri="{FF2B5EF4-FFF2-40B4-BE49-F238E27FC236}">
                <a16:creationId xmlns:a16="http://schemas.microsoft.com/office/drawing/2014/main" id="{78F77D0C-2E3E-36F7-6CD8-EE256C27FA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150477"/>
            <a:ext cx="19812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277682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AEBBB6A-635A-0681-4D87-1495ED2AF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0" y="1295401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kern="100" dirty="0">
                <a:solidFill>
                  <a:srgbClr val="000000"/>
                </a:solidFill>
                <a:latin typeface="Publico"/>
                <a:ea typeface="Calibri" panose="020F0502020204030204" pitchFamily="34" charset="0"/>
                <a:cs typeface="Times New Roman" panose="02020603050405020304" pitchFamily="18" charset="0"/>
              </a:rPr>
              <a:t>The information provided throughout this training aid does not, and is not intended to, constitute legal advice; instead, all information, laws, statues, content, and materials for this training aid are for general informational purposes only.  This </a:t>
            </a:r>
            <a:r>
              <a:rPr lang="en-US" kern="100" dirty="0">
                <a:solidFill>
                  <a:srgbClr val="000000"/>
                </a:solidFill>
                <a:effectLst/>
                <a:latin typeface="Publico"/>
                <a:ea typeface="Calibri" panose="020F0502020204030204" pitchFamily="34" charset="0"/>
                <a:cs typeface="Times New Roman" panose="02020603050405020304" pitchFamily="18" charset="0"/>
              </a:rPr>
              <a:t>training aid may not constitute the most up-to-date legal or other relevant legal information. 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Judge Advocates need to conduct their own due diligence through independent further legal research on any specific legal issue contained in this training package. </a:t>
            </a:r>
            <a:r>
              <a:rPr lang="en-US" kern="100" dirty="0">
                <a:solidFill>
                  <a:srgbClr val="000000"/>
                </a:solidFill>
                <a:effectLst/>
                <a:latin typeface="Publico"/>
                <a:ea typeface="Calibri" panose="020F0502020204030204" pitchFamily="34" charset="0"/>
                <a:cs typeface="Times New Roman" panose="02020603050405020304" pitchFamily="18" charset="0"/>
              </a:rPr>
              <a:t>No reader, user, or trainee of this product should act or refrain from acting based on information from this training aid without first seeking legal advice from an attorney in the relevant jurisdiction. 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39638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CEEB3-2677-04F1-DEEB-812E797DE2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76437"/>
          </a:xfrm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Funding Domestic Operations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1C41FE-38EC-EDD9-CB5B-852069DC72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Stafford Act and Fiscal Implications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420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11D21-A249-3160-DE9B-01ED23D5B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Key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2B465-D76A-7F94-DC8F-00696AEBD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452533" cy="486304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DoD 7000.14-R, Financial Management Regulation Volume 11A, Chapter 19 (Defense Support of Civil Authorities), May 2021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Department of Defense (DoD) Directive 3025.18, Defense Support of Civil Authorities, December 29, 2010, Incorporating Change 2, March 19, 2018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42 U.S.C. §§ 5121 – 5207, “The Public Health and Welfare – Disaster Relief,” commonly referred to as “Robert T. Stafford Disaster Relief and Emergency Assistance Act” 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31 U.S.C. §1535, “Agency Agreements,” commonly referred to as “The Economy Act”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Chapter 12, Funding, Domestic Operational Law Handbook 2024 Handbook for Judge Advocate</a:t>
            </a: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BA16656-B061-60C8-1522-D1E864871C63}"/>
              </a:ext>
            </a:extLst>
          </p:cNvPr>
          <p:cNvSpPr txBox="1">
            <a:spLocks/>
          </p:cNvSpPr>
          <p:nvPr/>
        </p:nvSpPr>
        <p:spPr>
          <a:xfrm>
            <a:off x="6341847" y="365125"/>
            <a:ext cx="545253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F06E992-2399-F255-F4C5-C7D42789139F}"/>
              </a:ext>
            </a:extLst>
          </p:cNvPr>
          <p:cNvSpPr txBox="1">
            <a:spLocks/>
          </p:cNvSpPr>
          <p:nvPr/>
        </p:nvSpPr>
        <p:spPr>
          <a:xfrm>
            <a:off x="6341847" y="1825625"/>
            <a:ext cx="545253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Robert T. Stafford Disaster Relief and Emergency Assistance Act (the Stafford Act, P.L. 93288, as amended) confers upon the President a broad set of authorities “to alleviate the suffering and damage” caused by disasters and to reduce losses from future disasters.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The President has delegated much of this authority to the Federal Emergency Management Agency (FEMA).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4048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03DCB-9154-C742-5E27-75A5A391C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Stafford Act and Federalism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DB64A-82CE-C1B2-57EF-76840D64AC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The President may issue two types of declarations under the Stafford Act, a Major Disaster Declaration or an Emergency Declaration, which are the triggers for providing Federal assistance, </a:t>
            </a:r>
            <a:r>
              <a:rPr lang="en-US" sz="2800" u="sng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in response to a request</a:t>
            </a:r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 from a State Governor.  </a:t>
            </a:r>
          </a:p>
          <a:p>
            <a:endParaRPr lang="en-US" dirty="0">
              <a:latin typeface="Arial" panose="020B0604020202020204" pitchFamily="34" charset="0"/>
            </a:endParaRPr>
          </a:p>
          <a:p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The underlined words </a:t>
            </a:r>
            <a:r>
              <a:rPr lang="en-US" sz="2800" u="sng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in response to a request</a:t>
            </a:r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 emphasize the Tenth Amendment “response doctrine” that the Federal Government must wait to be invited into a State before rendering assistance for a disaster or emergency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345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03DCB-9154-C742-5E27-75A5A391C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Stafford Act: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DB64A-82CE-C1B2-57EF-76840D64AC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Congress appropriates the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Disaster Relief Fund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FEMA’s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support to Federal and State Gov’t disaster relief efforts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Disaster relief participation is not a budgeted program for DoD</a:t>
            </a: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DRF is a no-year fund available for the purposes of the Stafford Act</a:t>
            </a:r>
          </a:p>
          <a:p>
            <a:pPr lvl="1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FEMA uses it to direct, coordinate, manage, and fund eligible response and recovery efforts associated with domestic major disasters and emergencies that overwhelm State resources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432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03DCB-9154-C742-5E27-75A5A391C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Stafford Act: Reimbursable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DB64A-82CE-C1B2-57EF-76840D64AC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Components should seek reimbursement for any DSCA support provided under the Economy or Stafford Acts. DoD FMR Vol. 11A, Ch. 19, para. 8.0 (1908)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Units must retain and report all financial records, supporting documents, etc. until the order is closed. DoD FMR Vol. 11A, Ch. 19, paras. 8.3.1 and 8.3.3 (190803)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Only the Secretary of Defense has authority to waive reimbursement. DoD FMR Vol. 11A, Ch. 19, para. 8.2 (190802)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428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91066-D09A-9D31-045D-27A49A83C6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33600" y="1887380"/>
            <a:ext cx="7772400" cy="984885"/>
          </a:xfrm>
        </p:spPr>
        <p:txBody>
          <a:bodyPr/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B6F6C2-C981-F696-796D-6B636EF676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069" y="2379822"/>
            <a:ext cx="6400800" cy="1752600"/>
          </a:xfrm>
        </p:spPr>
        <p:txBody>
          <a:bodyPr/>
          <a:lstStyle/>
          <a:p>
            <a:pPr algn="ctr" latinLnBrk="0"/>
            <a:r>
              <a:rPr lang="en-US" b="0" i="0" u="none" strike="noStrike" dirty="0">
                <a:solidFill>
                  <a:srgbClr val="FFFFFF"/>
                </a:solidFill>
                <a:effectLst/>
                <a:latin typeface="Franklin Gothic Book" panose="020B0503020102020204" pitchFamily="34" charset="0"/>
                <a:hlinkClick r:id="rId2"/>
              </a:rPr>
              <a:t>Need Training Materials?</a:t>
            </a:r>
            <a:endParaRPr lang="en-US" b="0" i="0" dirty="0">
              <a:solidFill>
                <a:srgbClr val="FFFFFF"/>
              </a:solidFill>
              <a:effectLst/>
              <a:latin typeface="Franklin Gothic Book" panose="020B0503020102020204" pitchFamily="34" charset="0"/>
            </a:endParaRPr>
          </a:p>
          <a:p>
            <a:pPr algn="ctr" latinLnBrk="0"/>
            <a:r>
              <a:rPr lang="en-US" b="0" i="0" u="none" strike="noStrike" dirty="0">
                <a:solidFill>
                  <a:srgbClr val="FFFFFF"/>
                </a:solidFill>
                <a:effectLst/>
                <a:latin typeface="Franklin Gothic Book" panose="020B0503020102020204" pitchFamily="34" charset="0"/>
                <a:hlinkClick r:id="rId2"/>
              </a:rPr>
              <a:t>Have Training Materials?</a:t>
            </a:r>
            <a:endParaRPr lang="en-US" b="0" i="0" dirty="0">
              <a:solidFill>
                <a:srgbClr val="FFFFFF"/>
              </a:solidFill>
              <a:effectLst/>
              <a:latin typeface="Franklin Gothic Book" panose="020B0503020102020204" pitchFamily="34" charset="0"/>
            </a:endParaRPr>
          </a:p>
          <a:p>
            <a:pPr algn="ctr" latinLnBrk="0"/>
            <a:r>
              <a:rPr lang="en-US" b="0" i="0" u="none" strike="noStrike" dirty="0">
                <a:solidFill>
                  <a:srgbClr val="FFFFFF"/>
                </a:solidFill>
                <a:effectLst/>
                <a:latin typeface="Franklin Gothic Book" panose="020B0503020102020204" pitchFamily="34" charset="0"/>
                <a:hlinkClick r:id="rId2"/>
              </a:rPr>
              <a:t>Questions?</a:t>
            </a:r>
            <a:endParaRPr lang="en-US" b="0" i="0" dirty="0">
              <a:solidFill>
                <a:srgbClr val="FFFFFF"/>
              </a:solidFill>
              <a:effectLst/>
              <a:latin typeface="Franklin Gothic Book" panose="020B0503020102020204" pitchFamily="34" charset="0"/>
            </a:endParaRPr>
          </a:p>
          <a:p>
            <a:pPr algn="ctr" latinLnBrk="0"/>
            <a:r>
              <a:rPr lang="en-US" b="0" i="0" u="none" strike="noStrike" dirty="0">
                <a:solidFill>
                  <a:srgbClr val="FFFFFF"/>
                </a:solidFill>
                <a:effectLst/>
                <a:latin typeface="Franklin Gothic Book" panose="020B0503020102020204" pitchFamily="34" charset="0"/>
                <a:hlinkClick r:id="rId2"/>
              </a:rPr>
              <a:t>Contact Us!</a:t>
            </a:r>
            <a:endParaRPr lang="en-US" b="0" i="0" u="none" strike="noStrike" dirty="0">
              <a:solidFill>
                <a:srgbClr val="FFFFFF"/>
              </a:solidFill>
              <a:effectLst/>
              <a:latin typeface="Franklin Gothic Book" panose="020B0503020102020204" pitchFamily="34" charset="0"/>
            </a:endParaRPr>
          </a:p>
          <a:p>
            <a:pPr algn="ctr" latinLnBrk="0"/>
            <a:endParaRPr lang="en-US" b="0" i="0" dirty="0">
              <a:solidFill>
                <a:srgbClr val="FFFFFF"/>
              </a:solidFill>
              <a:effectLst/>
              <a:latin typeface="Franklin Gothic Book" panose="020B0503020102020204" pitchFamily="34" charset="0"/>
            </a:endParaRPr>
          </a:p>
          <a:p>
            <a:pPr algn="ctr" latinLnBrk="0"/>
            <a:r>
              <a:rPr lang="en-US" b="0" i="0" u="none" strike="noStrike" dirty="0">
                <a:solidFill>
                  <a:srgbClr val="00B0F0"/>
                </a:solidFill>
                <a:effectLst/>
                <a:latin typeface="Franklin Gothic Book" panose="020B05030201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TJAGLCS-training@army.mil</a:t>
            </a:r>
            <a:endParaRPr lang="en-US" b="0" i="0" dirty="0">
              <a:solidFill>
                <a:srgbClr val="00B0F0"/>
              </a:solidFill>
              <a:effectLst/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75823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2003 03 CG Unclassified Master">
  <a:themeElements>
    <a:clrScheme name="1_2003 03 CG Unclassified Master 4">
      <a:dk1>
        <a:srgbClr val="000000"/>
      </a:dk1>
      <a:lt1>
        <a:srgbClr val="FFFFFF"/>
      </a:lt1>
      <a:dk2>
        <a:srgbClr val="000000"/>
      </a:dk2>
      <a:lt2>
        <a:srgbClr val="333333"/>
      </a:lt2>
      <a:accent1>
        <a:srgbClr val="DDDDDD"/>
      </a:accent1>
      <a:accent2>
        <a:srgbClr val="808080"/>
      </a:accent2>
      <a:accent3>
        <a:srgbClr val="FFFFFF"/>
      </a:accent3>
      <a:accent4>
        <a:srgbClr val="000000"/>
      </a:accent4>
      <a:accent5>
        <a:srgbClr val="EBEBEB"/>
      </a:accent5>
      <a:accent6>
        <a:srgbClr val="737373"/>
      </a:accent6>
      <a:hlink>
        <a:srgbClr val="4D4D4D"/>
      </a:hlink>
      <a:folHlink>
        <a:srgbClr val="EAEAEA"/>
      </a:folHlink>
    </a:clrScheme>
    <a:fontScheme name="1_2003 03 CG Unclassified 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2003 03 CG Unclassified 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3 03 CG Unclassified Mast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2003 03 CG Unclassified Maste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3 03 CG Unclassified Maste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3 03 CG Unclassified Mas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3 03 CG Unclassified Mas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3 03 CG Unclassified Mas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610</Words>
  <Application>Microsoft Office PowerPoint</Application>
  <PresentationFormat>Widescreen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Franklin Gothic Book</vt:lpstr>
      <vt:lpstr>Publico</vt:lpstr>
      <vt:lpstr>Wingdings</vt:lpstr>
      <vt:lpstr>Office Theme</vt:lpstr>
      <vt:lpstr>1_2003 03 CG Unclassified Master</vt:lpstr>
      <vt:lpstr>TJAGLCS Training Package</vt:lpstr>
      <vt:lpstr>PowerPoint Presentation</vt:lpstr>
      <vt:lpstr>Funding Domestic Operations</vt:lpstr>
      <vt:lpstr>Key Resources</vt:lpstr>
      <vt:lpstr>Stafford Act and Federalism</vt:lpstr>
      <vt:lpstr>Stafford Act: Funding</vt:lpstr>
      <vt:lpstr>Stafford Act: Reimbursable Support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Funding Operations Domestic</dc:title>
  <dc:creator>Daniel</dc:creator>
  <cp:lastModifiedBy>Troy, Keaton L MAJ USARMY HQDA TJAGLCS (USA)</cp:lastModifiedBy>
  <cp:revision>11</cp:revision>
  <dcterms:created xsi:type="dcterms:W3CDTF">2024-11-26T16:17:57Z</dcterms:created>
  <dcterms:modified xsi:type="dcterms:W3CDTF">2024-12-02T15:44:39Z</dcterms:modified>
</cp:coreProperties>
</file>